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1"/>
  </p:notesMasterIdLst>
  <p:handoutMasterIdLst>
    <p:handoutMasterId r:id="rId12"/>
  </p:handoutMasterIdLst>
  <p:sldIdLst>
    <p:sldId id="304" r:id="rId2"/>
    <p:sldId id="312" r:id="rId3"/>
    <p:sldId id="313" r:id="rId4"/>
    <p:sldId id="311" r:id="rId5"/>
    <p:sldId id="306" r:id="rId6"/>
    <p:sldId id="279" r:id="rId7"/>
    <p:sldId id="308" r:id="rId8"/>
    <p:sldId id="310" r:id="rId9"/>
    <p:sldId id="305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75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766255-693D-4F55-A73D-E9F8DCDAF617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7B8F66-9AE7-49A0-BF19-0BAC08CB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98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11,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P3 Challenge-</a:t>
            </a:r>
          </a:p>
          <a:p>
            <a:pPr lvl="1"/>
            <a:r>
              <a:rPr lang="en-US" sz="2000" b="1" dirty="0"/>
              <a:t>Determine the covalent Lewis structure for the nitrate ion.</a:t>
            </a:r>
            <a:endParaRPr lang="en-US" sz="1200" b="1" dirty="0"/>
          </a:p>
          <a:p>
            <a:r>
              <a:rPr lang="en-US" b="1" dirty="0"/>
              <a:t>Objective –</a:t>
            </a:r>
          </a:p>
          <a:p>
            <a:pPr lvl="1"/>
            <a:r>
              <a:rPr lang="en-US" sz="1800" b="1" dirty="0"/>
              <a:t>Intermolecular forces (IMF)</a:t>
            </a:r>
          </a:p>
          <a:p>
            <a:r>
              <a:rPr lang="en-US" b="1" dirty="0"/>
              <a:t>Assignment: Keep working with polyatomic ions</a:t>
            </a:r>
          </a:p>
          <a:p>
            <a:r>
              <a:rPr lang="en-US" sz="1400" b="1" dirty="0"/>
              <a:t>Next time: IMF Station Lab</a:t>
            </a:r>
          </a:p>
          <a:p>
            <a:pPr lvl="1"/>
            <a:endParaRPr lang="en-US" sz="1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Polyatomic ion quiz</a:t>
            </a:r>
          </a:p>
          <a:p>
            <a:pPr lvl="1"/>
            <a:r>
              <a:rPr lang="en-US" sz="2000" b="1" dirty="0"/>
              <a:t>Lewis Structures HMK review</a:t>
            </a:r>
          </a:p>
          <a:p>
            <a:pPr lvl="1"/>
            <a:r>
              <a:rPr lang="en-US" sz="2000" b="1" dirty="0"/>
              <a:t>Chemical formulas</a:t>
            </a:r>
          </a:p>
          <a:p>
            <a:pPr lvl="1"/>
            <a:r>
              <a:rPr lang="en-US" sz="2000" b="1" dirty="0"/>
              <a:t>Inter – vs Intra – molecular </a:t>
            </a:r>
          </a:p>
          <a:p>
            <a:pPr lvl="1"/>
            <a:r>
              <a:rPr lang="en-US" sz="2000" b="1" dirty="0"/>
              <a:t>Types of IMF Intro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149062" y="1135011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 out Lewis Structures WS </a:t>
            </a:r>
          </a:p>
          <a:p>
            <a:r>
              <a:rPr lang="en-US" dirty="0">
                <a:solidFill>
                  <a:schemeClr val="bg1"/>
                </a:solidFill>
              </a:rPr>
              <a:t>For a HMK check.</a:t>
            </a:r>
          </a:p>
        </p:txBody>
      </p:sp>
    </p:spTree>
    <p:extLst>
      <p:ext uri="{BB962C8B-B14F-4D97-AF65-F5344CB8AC3E}">
        <p14:creationId xmlns:p14="http://schemas.microsoft.com/office/powerpoint/2010/main" val="21049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2460-E51D-4C29-9264-CBCC669C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22CF-CAB1-4BFF-9067-D8CF00AF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412101" cy="3416300"/>
          </a:xfrm>
        </p:spPr>
        <p:txBody>
          <a:bodyPr/>
          <a:lstStyle/>
          <a:p>
            <a:r>
              <a:rPr lang="en-US" sz="2000" b="1" dirty="0"/>
              <a:t>When there is </a:t>
            </a:r>
            <a:r>
              <a:rPr lang="en-US" sz="2000" b="1" u="sng" dirty="0"/>
              <a:t>more than one way for the same set of atoms to be connected</a:t>
            </a:r>
            <a:r>
              <a:rPr lang="en-US" sz="2000" b="1" dirty="0"/>
              <a:t>, the different possibilities are called </a:t>
            </a:r>
            <a:r>
              <a:rPr lang="en-US" sz="2000" b="1" u="sng" dirty="0"/>
              <a:t>isomers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Isomers will have the same chemical formula but different Lewis structures</a:t>
            </a:r>
          </a:p>
          <a:p>
            <a:r>
              <a:rPr lang="en-US" sz="2000" b="1" dirty="0"/>
              <a:t>Ex: 2 Isomers of C</a:t>
            </a:r>
            <a:r>
              <a:rPr lang="en-US" sz="2000" b="1" baseline="-25000" dirty="0"/>
              <a:t>4</a:t>
            </a:r>
            <a:r>
              <a:rPr lang="en-US" sz="2000" b="1" dirty="0"/>
              <a:t>H</a:t>
            </a:r>
            <a:r>
              <a:rPr lang="en-US" sz="2000" b="1" baseline="-25000" dirty="0"/>
              <a:t>10</a:t>
            </a:r>
            <a:endParaRPr lang="en-US" sz="2000" b="1" dirty="0"/>
          </a:p>
          <a:p>
            <a:endParaRPr lang="en-US" b="1" dirty="0"/>
          </a:p>
        </p:txBody>
      </p:sp>
      <p:pic>
        <p:nvPicPr>
          <p:cNvPr id="1026" name="Picture 2" descr="Image result for images of isomers">
            <a:extLst>
              <a:ext uri="{FF2B5EF4-FFF2-40B4-BE49-F238E27FC236}">
                <a16:creationId xmlns:a16="http://schemas.microsoft.com/office/drawing/2014/main" id="{F271CCC3-5AB5-4A2F-924E-73A16AF3D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8"/>
          <a:stretch/>
        </p:blipFill>
        <p:spPr bwMode="auto">
          <a:xfrm>
            <a:off x="7139420" y="2854036"/>
            <a:ext cx="4286250" cy="228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9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560-D299-4BDC-87CB-0384A7C0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D9BD-82F3-4307-A4B6-1D138581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A compound with a repeating simple unit is called a </a:t>
            </a:r>
            <a:r>
              <a:rPr lang="en-US" sz="2000" b="1" u="sng" dirty="0"/>
              <a:t>polymer</a:t>
            </a:r>
            <a:r>
              <a:rPr lang="en-US" sz="2000" b="1" dirty="0"/>
              <a:t>. The simple unit is called the </a:t>
            </a:r>
            <a:r>
              <a:rPr lang="en-US" sz="2000" b="1" u="sng" dirty="0"/>
              <a:t>monomer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Ex: Polyethene</a:t>
            </a:r>
          </a:p>
          <a:p>
            <a:endParaRPr lang="en-US" sz="2000" b="1" dirty="0"/>
          </a:p>
          <a:p>
            <a:r>
              <a:rPr lang="en-US" sz="2000" b="1" dirty="0"/>
              <a:t>Nearly all plastics are polymers.</a:t>
            </a:r>
          </a:p>
          <a:p>
            <a:r>
              <a:rPr lang="en-US" sz="2000" b="1" dirty="0"/>
              <a:t>Nearly all biological molecules are polymers.</a:t>
            </a:r>
          </a:p>
          <a:p>
            <a:pPr lvl="1"/>
            <a:r>
              <a:rPr lang="en-US" sz="1800" b="1" dirty="0"/>
              <a:t>Carbohydrates, Proteins, DNA</a:t>
            </a:r>
          </a:p>
          <a:p>
            <a:endParaRPr lang="en-US" sz="20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630CD0EE-5CAB-4448-ADDC-5A68A7D9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26" y="3152740"/>
            <a:ext cx="4045527" cy="180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22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formation – metals and nonmetals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u="sng" dirty="0"/>
              <a:t>Ionic compounds </a:t>
            </a:r>
            <a:r>
              <a:rPr lang="en-US" sz="2000" b="1" dirty="0"/>
              <a:t>form between </a:t>
            </a:r>
            <a:r>
              <a:rPr lang="en-US" sz="2000" b="1" u="sng" dirty="0"/>
              <a:t>metal and nonmetal </a:t>
            </a:r>
            <a:r>
              <a:rPr lang="en-US" sz="2000" b="1" dirty="0"/>
              <a:t>elements by </a:t>
            </a:r>
            <a:r>
              <a:rPr lang="en-US" sz="2000" b="1" u="sng" dirty="0"/>
              <a:t>transferring electrons</a:t>
            </a:r>
          </a:p>
          <a:p>
            <a:pPr lvl="1"/>
            <a:r>
              <a:rPr lang="en-US" sz="2000" b="1" u="sng" dirty="0"/>
              <a:t>Cation (metal ion) </a:t>
            </a:r>
            <a:r>
              <a:rPr lang="en-US" sz="2000" b="1" dirty="0"/>
              <a:t>and </a:t>
            </a:r>
            <a:r>
              <a:rPr lang="en-US" sz="2000" b="1" u="sng" dirty="0"/>
              <a:t>anion (nonmetal ion)</a:t>
            </a:r>
          </a:p>
          <a:p>
            <a:pPr lvl="1"/>
            <a:r>
              <a:rPr lang="en-US" sz="2000" b="1" dirty="0"/>
              <a:t>Both cation and anions achieve completed octets</a:t>
            </a:r>
          </a:p>
          <a:p>
            <a:r>
              <a:rPr lang="en-US" sz="2000" b="1" u="sng" dirty="0"/>
              <a:t>Two metal elements do not form compounds</a:t>
            </a:r>
          </a:p>
          <a:p>
            <a:r>
              <a:rPr lang="en-US" sz="2000" b="1" u="sng" dirty="0"/>
              <a:t>Two nonmetal elements </a:t>
            </a:r>
            <a:r>
              <a:rPr lang="en-US" sz="2000" b="1" dirty="0"/>
              <a:t>can form </a:t>
            </a:r>
            <a:r>
              <a:rPr lang="en-US" sz="2000" b="1" u="sng" dirty="0"/>
              <a:t>molecular compounds </a:t>
            </a:r>
            <a:r>
              <a:rPr lang="en-US" sz="2000" b="1" dirty="0"/>
              <a:t>by </a:t>
            </a:r>
            <a:r>
              <a:rPr lang="en-US" sz="2000" b="1" u="sng" dirty="0"/>
              <a:t>sharing electrons </a:t>
            </a:r>
          </a:p>
          <a:p>
            <a:pPr lvl="1"/>
            <a:r>
              <a:rPr lang="en-US" sz="1800" b="1" dirty="0"/>
              <a:t>Both nonmetals get surrounded by 8 electrons</a:t>
            </a:r>
          </a:p>
          <a:p>
            <a:r>
              <a:rPr lang="en-US" sz="2000" b="1" dirty="0"/>
              <a:t>The end result of all types of bonding is a chemical formula.</a:t>
            </a:r>
          </a:p>
        </p:txBody>
      </p:sp>
    </p:spTree>
    <p:extLst>
      <p:ext uri="{BB962C8B-B14F-4D97-AF65-F5344CB8AC3E}">
        <p14:creationId xmlns:p14="http://schemas.microsoft.com/office/powerpoint/2010/main" val="162391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of Chemical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u="sng" dirty="0"/>
              <a:t>Chemical Formula tells number and types of elements using subscripts and parentheses as needed</a:t>
            </a:r>
          </a:p>
          <a:p>
            <a:pPr lvl="1"/>
            <a:r>
              <a:rPr lang="en-US" sz="2000" b="1" dirty="0"/>
              <a:t>Ionic – Formula unit; a representative sample of elements in lattice</a:t>
            </a:r>
          </a:p>
          <a:p>
            <a:pPr lvl="2"/>
            <a:r>
              <a:rPr lang="en-US" sz="1800" b="1" dirty="0" err="1"/>
              <a:t>NaCl</a:t>
            </a:r>
            <a:r>
              <a:rPr lang="en-US" sz="1800" b="1" dirty="0"/>
              <a:t> is a 1:1 ratio of sodium atoms to chlorine atoms in a matrix</a:t>
            </a:r>
          </a:p>
          <a:p>
            <a:pPr lvl="1"/>
            <a:r>
              <a:rPr lang="en-US" sz="2000" b="1" dirty="0"/>
              <a:t>Covalent – Molecular formula; number and type of atoms in one molecule</a:t>
            </a:r>
          </a:p>
          <a:p>
            <a:pPr lvl="2"/>
            <a:r>
              <a:rPr lang="en-US" sz="1800" b="1" dirty="0"/>
              <a:t>CO represents diatomic molecules, randomly oriented</a:t>
            </a:r>
          </a:p>
          <a:p>
            <a:endParaRPr lang="en-US" sz="2000" dirty="0"/>
          </a:p>
        </p:txBody>
      </p:sp>
      <p:grpSp>
        <p:nvGrpSpPr>
          <p:cNvPr id="4" name="Group 1096"/>
          <p:cNvGrpSpPr>
            <a:grpSpLocks/>
          </p:cNvGrpSpPr>
          <p:nvPr/>
        </p:nvGrpSpPr>
        <p:grpSpPr bwMode="auto">
          <a:xfrm>
            <a:off x="9531457" y="2349284"/>
            <a:ext cx="2228958" cy="1390050"/>
            <a:chOff x="864" y="1680"/>
            <a:chExt cx="3656" cy="2280"/>
          </a:xfrm>
        </p:grpSpPr>
        <p:grpSp>
          <p:nvGrpSpPr>
            <p:cNvPr id="5" name="Group 1034"/>
            <p:cNvGrpSpPr>
              <a:grpSpLocks/>
            </p:cNvGrpSpPr>
            <p:nvPr/>
          </p:nvGrpSpPr>
          <p:grpSpPr bwMode="auto">
            <a:xfrm>
              <a:off x="864" y="1680"/>
              <a:ext cx="3648" cy="528"/>
              <a:chOff x="864" y="1680"/>
              <a:chExt cx="3648" cy="528"/>
            </a:xfrm>
          </p:grpSpPr>
          <p:sp>
            <p:nvSpPr>
              <p:cNvPr id="42" name="Oval 102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029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1030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1031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1032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1033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Oval 1036"/>
            <p:cNvSpPr>
              <a:spLocks noChangeArrowheads="1"/>
            </p:cNvSpPr>
            <p:nvPr/>
          </p:nvSpPr>
          <p:spPr bwMode="auto">
            <a:xfrm>
              <a:off x="1272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37"/>
            <p:cNvSpPr>
              <a:spLocks noChangeArrowheads="1"/>
            </p:cNvSpPr>
            <p:nvPr/>
          </p:nvSpPr>
          <p:spPr bwMode="auto">
            <a:xfrm>
              <a:off x="1904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038"/>
            <p:cNvSpPr>
              <a:spLocks noChangeArrowheads="1"/>
            </p:cNvSpPr>
            <p:nvPr/>
          </p:nvSpPr>
          <p:spPr bwMode="auto">
            <a:xfrm>
              <a:off x="2528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039"/>
            <p:cNvSpPr>
              <a:spLocks noChangeArrowheads="1"/>
            </p:cNvSpPr>
            <p:nvPr/>
          </p:nvSpPr>
          <p:spPr bwMode="auto">
            <a:xfrm>
              <a:off x="3152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040"/>
            <p:cNvSpPr>
              <a:spLocks noChangeArrowheads="1"/>
            </p:cNvSpPr>
            <p:nvPr/>
          </p:nvSpPr>
          <p:spPr bwMode="auto">
            <a:xfrm>
              <a:off x="3776" y="2068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5"/>
            <p:cNvGrpSpPr>
              <a:grpSpLocks/>
            </p:cNvGrpSpPr>
            <p:nvPr/>
          </p:nvGrpSpPr>
          <p:grpSpPr bwMode="auto">
            <a:xfrm>
              <a:off x="864" y="2256"/>
              <a:ext cx="3648" cy="528"/>
              <a:chOff x="864" y="1680"/>
              <a:chExt cx="3648" cy="528"/>
            </a:xfrm>
          </p:grpSpPr>
          <p:sp>
            <p:nvSpPr>
              <p:cNvPr id="36" name="Oval 1066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1067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1068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1069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070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1071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Oval 1072"/>
            <p:cNvSpPr>
              <a:spLocks noChangeArrowheads="1"/>
            </p:cNvSpPr>
            <p:nvPr/>
          </p:nvSpPr>
          <p:spPr bwMode="auto">
            <a:xfrm>
              <a:off x="1272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73"/>
            <p:cNvSpPr>
              <a:spLocks noChangeArrowheads="1"/>
            </p:cNvSpPr>
            <p:nvPr/>
          </p:nvSpPr>
          <p:spPr bwMode="auto">
            <a:xfrm>
              <a:off x="1904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074"/>
            <p:cNvSpPr>
              <a:spLocks noChangeArrowheads="1"/>
            </p:cNvSpPr>
            <p:nvPr/>
          </p:nvSpPr>
          <p:spPr bwMode="auto">
            <a:xfrm>
              <a:off x="2528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075"/>
            <p:cNvSpPr>
              <a:spLocks noChangeArrowheads="1"/>
            </p:cNvSpPr>
            <p:nvPr/>
          </p:nvSpPr>
          <p:spPr bwMode="auto">
            <a:xfrm>
              <a:off x="3152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076"/>
            <p:cNvSpPr>
              <a:spLocks noChangeArrowheads="1"/>
            </p:cNvSpPr>
            <p:nvPr/>
          </p:nvSpPr>
          <p:spPr bwMode="auto">
            <a:xfrm>
              <a:off x="3776" y="2644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077"/>
            <p:cNvGrpSpPr>
              <a:grpSpLocks/>
            </p:cNvGrpSpPr>
            <p:nvPr/>
          </p:nvGrpSpPr>
          <p:grpSpPr bwMode="auto">
            <a:xfrm>
              <a:off x="864" y="2832"/>
              <a:ext cx="3648" cy="528"/>
              <a:chOff x="864" y="1680"/>
              <a:chExt cx="3648" cy="528"/>
            </a:xfrm>
          </p:grpSpPr>
          <p:sp>
            <p:nvSpPr>
              <p:cNvPr id="30" name="Oval 107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1079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1080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081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082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1083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Oval 1084"/>
            <p:cNvSpPr>
              <a:spLocks noChangeArrowheads="1"/>
            </p:cNvSpPr>
            <p:nvPr/>
          </p:nvSpPr>
          <p:spPr bwMode="auto">
            <a:xfrm>
              <a:off x="1272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085"/>
            <p:cNvSpPr>
              <a:spLocks noChangeArrowheads="1"/>
            </p:cNvSpPr>
            <p:nvPr/>
          </p:nvSpPr>
          <p:spPr bwMode="auto">
            <a:xfrm>
              <a:off x="1904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086"/>
            <p:cNvSpPr>
              <a:spLocks noChangeArrowheads="1"/>
            </p:cNvSpPr>
            <p:nvPr/>
          </p:nvSpPr>
          <p:spPr bwMode="auto">
            <a:xfrm>
              <a:off x="2528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087"/>
            <p:cNvSpPr>
              <a:spLocks noChangeArrowheads="1"/>
            </p:cNvSpPr>
            <p:nvPr/>
          </p:nvSpPr>
          <p:spPr bwMode="auto">
            <a:xfrm>
              <a:off x="3152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088"/>
            <p:cNvSpPr>
              <a:spLocks noChangeArrowheads="1"/>
            </p:cNvSpPr>
            <p:nvPr/>
          </p:nvSpPr>
          <p:spPr bwMode="auto">
            <a:xfrm>
              <a:off x="3776" y="3220"/>
              <a:ext cx="336" cy="3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089"/>
            <p:cNvGrpSpPr>
              <a:grpSpLocks/>
            </p:cNvGrpSpPr>
            <p:nvPr/>
          </p:nvGrpSpPr>
          <p:grpSpPr bwMode="auto">
            <a:xfrm>
              <a:off x="872" y="3432"/>
              <a:ext cx="3648" cy="528"/>
              <a:chOff x="864" y="1680"/>
              <a:chExt cx="3648" cy="528"/>
            </a:xfrm>
          </p:grpSpPr>
          <p:sp>
            <p:nvSpPr>
              <p:cNvPr id="24" name="Oval 1090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1091"/>
              <p:cNvSpPr>
                <a:spLocks noChangeArrowheads="1"/>
              </p:cNvSpPr>
              <p:nvPr/>
            </p:nvSpPr>
            <p:spPr bwMode="auto">
              <a:xfrm>
                <a:off x="1488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1092"/>
              <p:cNvSpPr>
                <a:spLocks noChangeArrowheads="1"/>
              </p:cNvSpPr>
              <p:nvPr/>
            </p:nvSpPr>
            <p:spPr bwMode="auto">
              <a:xfrm>
                <a:off x="2112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1093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1094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1095"/>
              <p:cNvSpPr>
                <a:spLocks noChangeArrowheads="1"/>
              </p:cNvSpPr>
              <p:nvPr/>
            </p:nvSpPr>
            <p:spPr bwMode="auto">
              <a:xfrm>
                <a:off x="3984" y="1680"/>
                <a:ext cx="528" cy="52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2661009">
            <a:off x="9525633" y="5500469"/>
            <a:ext cx="914400" cy="66642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>
            <a:off x="9733975" y="4897464"/>
            <a:ext cx="914400" cy="66642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>
            <a:off x="10674035" y="4459717"/>
            <a:ext cx="914400" cy="66642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2257702">
            <a:off x="10550276" y="5160928"/>
            <a:ext cx="914400" cy="66642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rot="16200000">
            <a:off x="10329294" y="5986125"/>
            <a:ext cx="914400" cy="66642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31338" r="30524" b="32597"/>
          <a:stretch/>
        </p:blipFill>
        <p:spPr>
          <a:xfrm flipH="1">
            <a:off x="9853363" y="4264137"/>
            <a:ext cx="914400" cy="66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Intermolecular forces vs Intramolecular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There are many types of </a:t>
            </a:r>
            <a:r>
              <a:rPr lang="en-US" b="1" u="sng" dirty="0"/>
              <a:t>intermolecular forces </a:t>
            </a:r>
            <a:r>
              <a:rPr lang="en-US" b="1" dirty="0"/>
              <a:t>that may occur </a:t>
            </a:r>
            <a:r>
              <a:rPr lang="en-US" b="1" u="sng" dirty="0"/>
              <a:t>between the particles </a:t>
            </a:r>
            <a:r>
              <a:rPr lang="en-US" b="1" dirty="0"/>
              <a:t>represented by formulas. </a:t>
            </a:r>
          </a:p>
          <a:p>
            <a:r>
              <a:rPr lang="en-US" b="1" dirty="0"/>
              <a:t>Ionic and covalent </a:t>
            </a:r>
            <a:r>
              <a:rPr lang="en-US" b="1" u="sng" dirty="0"/>
              <a:t>bonds are intramolecular </a:t>
            </a:r>
            <a:r>
              <a:rPr lang="en-US" b="1" dirty="0"/>
              <a:t>and occur </a:t>
            </a:r>
            <a:r>
              <a:rPr lang="en-US" b="1" u="sng" dirty="0"/>
              <a:t>within the particles </a:t>
            </a:r>
            <a:r>
              <a:rPr lang="en-US" b="1" dirty="0"/>
              <a:t>represented by formulas.</a:t>
            </a:r>
          </a:p>
          <a:p>
            <a:r>
              <a:rPr lang="en-US" b="1" dirty="0"/>
              <a:t>For network/lattice solids, there is no distinction between inter- and intra-.</a:t>
            </a:r>
          </a:p>
          <a:p>
            <a:r>
              <a:rPr lang="en-US" b="1" dirty="0"/>
              <a:t>We will discuss IMF in decreasing strength starting with those that can be considered both inter- and intra-molecular forces. </a:t>
            </a:r>
          </a:p>
          <a:p>
            <a:r>
              <a:rPr lang="en-US" b="1" dirty="0"/>
              <a:t>In general, the stronger the intermolecular force (IMF) the higher the melting and boiling points.</a:t>
            </a:r>
          </a:p>
          <a:p>
            <a:r>
              <a:rPr lang="en-US" b="1" dirty="0"/>
              <a:t>In general, solids have the strongest IMF, gases have the weakest</a:t>
            </a:r>
          </a:p>
        </p:txBody>
      </p:sp>
    </p:spTree>
    <p:extLst>
      <p:ext uri="{BB962C8B-B14F-4D97-AF65-F5344CB8AC3E}">
        <p14:creationId xmlns:p14="http://schemas.microsoft.com/office/powerpoint/2010/main" val="42519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02010"/>
              </p:ext>
            </p:extLst>
          </p:nvPr>
        </p:nvGraphicFramePr>
        <p:xfrm>
          <a:off x="2638918" y="2112650"/>
          <a:ext cx="6710966" cy="4584642"/>
        </p:xfrm>
        <a:graphic>
          <a:graphicData uri="http://schemas.openxmlformats.org/drawingml/2006/table">
            <a:tbl>
              <a:tblPr/>
              <a:tblGrid>
                <a:gridCol w="124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82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 of force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Relative strength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Present 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Example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Covalent network bonding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Strongest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Only a few select substances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Ionic bonding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Very 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Any ionic substances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NaCl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Metallic bonding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Variable strength, some very 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Metals and alloys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039" y="832175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Types of Inter/Intra IMF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7" r="64505"/>
          <a:stretch/>
        </p:blipFill>
        <p:spPr>
          <a:xfrm>
            <a:off x="7224288" y="2929180"/>
            <a:ext cx="1453773" cy="10521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004" y="4121835"/>
            <a:ext cx="2132727" cy="13145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7" t="21019" r="34246" b="39645"/>
          <a:stretch/>
        </p:blipFill>
        <p:spPr>
          <a:xfrm>
            <a:off x="6777915" y="5646310"/>
            <a:ext cx="1668661" cy="934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37" t="21019" b="55267"/>
          <a:stretch/>
        </p:blipFill>
        <p:spPr>
          <a:xfrm>
            <a:off x="8489162" y="5785293"/>
            <a:ext cx="787140" cy="5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7923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25483"/>
              </p:ext>
            </p:extLst>
          </p:nvPr>
        </p:nvGraphicFramePr>
        <p:xfrm>
          <a:off x="2638918" y="2112650"/>
          <a:ext cx="6710966" cy="4584642"/>
        </p:xfrm>
        <a:graphic>
          <a:graphicData uri="http://schemas.openxmlformats.org/drawingml/2006/table">
            <a:tbl>
              <a:tblPr/>
              <a:tblGrid>
                <a:gridCol w="124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2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 of force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Relative strength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Present 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Example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Hydrogen Bond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Strong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Molecules having H bonded to F, O, or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Dipole– Dipole force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Moderate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Only polar molecules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Dispersionforce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Weak, but increases with molar mass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All atoms and molecules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86261"/>
                  </a:ext>
                </a:extLst>
              </a:tr>
            </a:tbl>
          </a:graphicData>
        </a:graphic>
      </p:graphicFrame>
      <p:pic>
        <p:nvPicPr>
          <p:cNvPr id="79874" name="Picture 97" descr="12_24-03U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21"/>
          <a:stretch/>
        </p:blipFill>
        <p:spPr bwMode="auto">
          <a:xfrm>
            <a:off x="7029004" y="4532069"/>
            <a:ext cx="1844343" cy="47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102" descr="12_24-04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3"/>
          <a:stretch>
            <a:fillRect/>
          </a:stretch>
        </p:blipFill>
        <p:spPr bwMode="auto">
          <a:xfrm>
            <a:off x="7029003" y="3160736"/>
            <a:ext cx="1844343" cy="61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039" y="832175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Types of Pure IMF</a:t>
            </a:r>
          </a:p>
        </p:txBody>
      </p:sp>
      <p:pic>
        <p:nvPicPr>
          <p:cNvPr id="79908" name="Picture 96" descr="12_24-02U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>
            <a:fillRect/>
          </a:stretch>
        </p:blipFill>
        <p:spPr bwMode="auto">
          <a:xfrm>
            <a:off x="6905472" y="5690533"/>
            <a:ext cx="2091404" cy="74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33895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pPr lvl="0"/>
            <a:r>
              <a:rPr lang="en-US" sz="2600" b="1" dirty="0"/>
              <a:t>Exit Slip: none</a:t>
            </a:r>
          </a:p>
          <a:p>
            <a:pPr lvl="0"/>
            <a:endParaRPr lang="en-US" sz="2600" b="1" dirty="0"/>
          </a:p>
          <a:p>
            <a:pPr lvl="0"/>
            <a:endParaRPr lang="en-US" sz="2600" b="1" dirty="0"/>
          </a:p>
          <a:p>
            <a:pPr lvl="0"/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Continue studying polyatomic atoms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p385-392</a:t>
            </a:r>
          </a:p>
        </p:txBody>
      </p:sp>
    </p:spTree>
    <p:extLst>
      <p:ext uri="{BB962C8B-B14F-4D97-AF65-F5344CB8AC3E}">
        <p14:creationId xmlns:p14="http://schemas.microsoft.com/office/powerpoint/2010/main" val="207097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49734</TotalTime>
  <Words>523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11, 2020 </vt:lpstr>
      <vt:lpstr>Isomers</vt:lpstr>
      <vt:lpstr>Polymers</vt:lpstr>
      <vt:lpstr>Compound formation – metals and nonmetals - REVIEW</vt:lpstr>
      <vt:lpstr>Meaning of Chemical Formulas</vt:lpstr>
      <vt:lpstr>Intermolecular forces vs Intramolecular bonds</vt:lpstr>
      <vt:lpstr>Types of Inter/Intra IMF</vt:lpstr>
      <vt:lpstr>Types of Pure IMF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237</cp:revision>
  <cp:lastPrinted>2018-01-09T01:08:25Z</cp:lastPrinted>
  <dcterms:created xsi:type="dcterms:W3CDTF">2015-08-11T02:33:52Z</dcterms:created>
  <dcterms:modified xsi:type="dcterms:W3CDTF">2020-02-11T20:49:20Z</dcterms:modified>
</cp:coreProperties>
</file>